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15"/>
  </p:normalViewPr>
  <p:slideViewPr>
    <p:cSldViewPr snapToGrid="0" snapToObjects="1">
      <p:cViewPr varScale="1">
        <p:scale>
          <a:sx n="87" d="100"/>
          <a:sy n="87" d="100"/>
        </p:scale>
        <p:origin x="920"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10/7/21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10/7/21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10/7/21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10/7/21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10/7/21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10/7/21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10/7/21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10/7/21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10/7/21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10/7/21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10/7/21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10/7/21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83.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18092021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40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𝐺</m:t>
                        </m:r>
                      </m:num>
                      <m:den>
                        <m:r>
                          <a:rPr lang="en-US" sz="2400" b="0" i="1" smtClean="0">
                            <a:solidFill>
                              <a:srgbClr val="000000"/>
                            </a:solidFill>
                            <a:latin typeface="Cambria Math" panose="02040503050406030204" pitchFamily="18" charset="0"/>
                          </a:rPr>
                          <m:t>𝐴</m:t>
                        </m:r>
                      </m:den>
                    </m:f>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4</m:t>
                        </m:r>
                        <m:r>
                          <a:rPr lang="en-US" sz="2400" b="0" i="1" smtClean="0">
                            <a:solidFill>
                              <a:srgbClr val="000000"/>
                            </a:solidFill>
                            <a:latin typeface="Cambria Math" panose="02040503050406030204" pitchFamily="18" charset="0"/>
                            <a:ea typeface="Cambria Math" panose="02040503050406030204" pitchFamily="18" charset="0"/>
                          </a:rPr>
                          <m:t>𝜋</m:t>
                        </m:r>
                      </m:num>
                      <m:den>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ea typeface="Cambria Math" panose="02040503050406030204" pitchFamily="18" charset="0"/>
                              </a:rPr>
                              <m:t>𝜆</m:t>
                            </m:r>
                          </m:e>
                          <m:sup>
                            <m:r>
                              <a:rPr lang="en-US" sz="2400" b="0" i="1" smtClean="0">
                                <a:solidFill>
                                  <a:srgbClr val="000000"/>
                                </a:solidFill>
                                <a:latin typeface="Cambria Math" panose="02040503050406030204" pitchFamily="18" charset="0"/>
                              </a:rPr>
                              <m:t>2</m:t>
                            </m:r>
                          </m:sup>
                        </m:sSup>
                      </m:den>
                    </m:f>
                  </m:oMath>
                </a14:m>
                <a:endParaRPr lang="en-US" sz="24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400" i="1" smtClean="0">
                            <a:solidFill>
                              <a:srgbClr val="000000"/>
                            </a:solidFill>
                            <a:latin typeface="Cambria Math" panose="02040503050406030204" pitchFamily="18" charset="0"/>
                          </a:rPr>
                        </m:ctrlPr>
                      </m:fPr>
                      <m:num>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𝐺</m:t>
                            </m:r>
                          </m:e>
                          <m:sub>
                            <m:r>
                              <a:rPr lang="en-US" sz="2400" b="0" i="1" smtClean="0">
                                <a:solidFill>
                                  <a:srgbClr val="000000"/>
                                </a:solidFill>
                                <a:latin typeface="Cambria Math" panose="02040503050406030204" pitchFamily="18" charset="0"/>
                              </a:rPr>
                              <m:t>1</m:t>
                            </m:r>
                          </m:sub>
                        </m:sSub>
                      </m:num>
                      <m:den>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𝐴</m:t>
                            </m:r>
                          </m:e>
                          <m:sub>
                            <m:r>
                              <a:rPr lang="en-US" sz="2400" b="0" i="1" smtClean="0">
                                <a:solidFill>
                                  <a:srgbClr val="000000"/>
                                </a:solidFill>
                                <a:latin typeface="Cambria Math" panose="02040503050406030204" pitchFamily="18" charset="0"/>
                              </a:rPr>
                              <m:t>1</m:t>
                            </m:r>
                          </m:sub>
                        </m:sSub>
                      </m:den>
                    </m:f>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𝐺</m:t>
                            </m:r>
                          </m:e>
                          <m:sub>
                            <m:r>
                              <a:rPr lang="en-US" sz="2400" b="0" i="1" smtClean="0">
                                <a:solidFill>
                                  <a:srgbClr val="000000"/>
                                </a:solidFill>
                                <a:latin typeface="Cambria Math" panose="02040503050406030204" pitchFamily="18" charset="0"/>
                              </a:rPr>
                              <m:t>2</m:t>
                            </m:r>
                          </m:sub>
                        </m:sSub>
                      </m:num>
                      <m:den>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𝐴</m:t>
                            </m:r>
                          </m:e>
                          <m:sub>
                            <m:r>
                              <a:rPr lang="en-US" sz="24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1179"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31201" y="1481170"/>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481170"/>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7497"/>
            <a:chOff x="2454405" y="4553413"/>
            <a:chExt cx="2973356" cy="1827497"/>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17240" y="599042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78542"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8542" y="1264297"/>
                <a:ext cx="8510150" cy="5496118"/>
              </a:xfrm>
              <a:prstGeom prst="rect">
                <a:avLst/>
              </a:prstGeom>
              <a:blipFill>
                <a:blip r:embed="rId3"/>
                <a:stretch>
                  <a:fillRect l="-1192"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4" name="Group 3">
            <a:extLst>
              <a:ext uri="{FF2B5EF4-FFF2-40B4-BE49-F238E27FC236}">
                <a16:creationId xmlns:a16="http://schemas.microsoft.com/office/drawing/2014/main" id="{C93D2ACC-7394-194A-B9C7-FDAF3A805C08}"/>
              </a:ext>
            </a:extLst>
          </p:cNvPr>
          <p:cNvGrpSpPr/>
          <p:nvPr/>
        </p:nvGrpSpPr>
        <p:grpSpPr>
          <a:xfrm>
            <a:off x="8670052" y="2387424"/>
            <a:ext cx="2917264" cy="3269899"/>
            <a:chOff x="9274736" y="2387424"/>
            <a:chExt cx="2917264" cy="3269899"/>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a:p>
              <a:pPr defTabSz="457200" latinLnBrk="1" hangingPunct="0"/>
              <a:r>
                <a:rPr lang="en-US" sz="1600" dirty="0">
                  <a:solidFill>
                    <a:srgbClr val="000000"/>
                  </a:solidFill>
                </a:rPr>
                <a:t>equivalent</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1023585" y="1893775"/>
                <a:ext cx="10887540" cy="359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23585" y="1893775"/>
                <a:ext cx="10887540" cy="3597740"/>
              </a:xfrm>
              <a:prstGeom prst="rect">
                <a:avLst/>
              </a:prstGeom>
              <a:blipFill>
                <a:blip r:embed="rId3"/>
                <a:stretch>
                  <a:fillRect l="-209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p:sp>
        <p:nvSpPr>
          <p:cNvPr id="6" name="Rectangle 5">
            <a:extLst>
              <a:ext uri="{FF2B5EF4-FFF2-40B4-BE49-F238E27FC236}">
                <a16:creationId xmlns:a16="http://schemas.microsoft.com/office/drawing/2014/main" id="{475F660F-D7A6-EB49-B742-88992D84BB2E}"/>
              </a:ext>
            </a:extLst>
          </p:cNvPr>
          <p:cNvSpPr/>
          <p:nvPr/>
        </p:nvSpPr>
        <p:spPr>
          <a:xfrm>
            <a:off x="8342848" y="2407224"/>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216695" y="3062479"/>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3077" y="986436"/>
                <a:ext cx="8671837" cy="60094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986436"/>
                <a:ext cx="8671837" cy="6009400"/>
              </a:xfrm>
              <a:prstGeom prst="rect">
                <a:avLst/>
              </a:prstGeom>
              <a:blipFill>
                <a:blip r:embed="rId3"/>
                <a:stretch>
                  <a:fillRect l="-1023" r="-11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10384407" y="4256362"/>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732202"/>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6074</TotalTime>
  <Words>15162</Words>
  <Application>Microsoft Macintosh PowerPoint</Application>
  <PresentationFormat>Widescreen</PresentationFormat>
  <Paragraphs>2702</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854</cp:revision>
  <dcterms:created xsi:type="dcterms:W3CDTF">2021-07-06T18:24:07Z</dcterms:created>
  <dcterms:modified xsi:type="dcterms:W3CDTF">2021-10-07T17:35:45Z</dcterms:modified>
</cp:coreProperties>
</file>